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60" r:id="rId5"/>
    <p:sldId id="261" r:id="rId6"/>
    <p:sldId id="262" r:id="rId7"/>
    <p:sldId id="263" r:id="rId8"/>
    <p:sldId id="264" r:id="rId9"/>
  </p:sldIdLst>
  <p:sldSz cx="6858000" cy="9144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1"/>
    <p:restoredTop sz="94113"/>
  </p:normalViewPr>
  <p:slideViewPr>
    <p:cSldViewPr snapToGrid="0" snapToObjects="1">
      <p:cViewPr>
        <p:scale>
          <a:sx n="138" d="100"/>
          <a:sy n="138" d="100"/>
        </p:scale>
        <p:origin x="1616" y="-3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4D78C4-182A-9645-84CB-6389BFE8FD2B}" type="datetimeFigureOut">
              <a:rPr lang="en-US" smtClean="0"/>
              <a:t>3/25/18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03EA50-9442-2846-A45C-FBFEEDDE3A73}" type="slidenum">
              <a:rPr lang="en-US" smtClean="0"/>
              <a:t>‹#›</a:t>
            </a:fld>
            <a:endParaRPr lang="en-US"/>
          </a:p>
        </p:txBody>
      </p:sp>
    </p:spTree>
    <p:extLst>
      <p:ext uri="{BB962C8B-B14F-4D97-AF65-F5344CB8AC3E}">
        <p14:creationId xmlns:p14="http://schemas.microsoft.com/office/powerpoint/2010/main" val="2025594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4D78C4-182A-9645-84CB-6389BFE8FD2B}" type="datetimeFigureOut">
              <a:rPr lang="en-US" smtClean="0"/>
              <a:t>3/25/18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03EA50-9442-2846-A45C-FBFEEDDE3A73}" type="slidenum">
              <a:rPr lang="en-US" smtClean="0"/>
              <a:t>‹#›</a:t>
            </a:fld>
            <a:endParaRPr lang="en-US"/>
          </a:p>
        </p:txBody>
      </p:sp>
    </p:spTree>
    <p:extLst>
      <p:ext uri="{BB962C8B-B14F-4D97-AF65-F5344CB8AC3E}">
        <p14:creationId xmlns:p14="http://schemas.microsoft.com/office/powerpoint/2010/main" val="2139784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74D78C4-182A-9645-84CB-6389BFE8FD2B}" type="datetimeFigureOut">
              <a:rPr lang="en-US" smtClean="0"/>
              <a:t>3/25/18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03EA50-9442-2846-A45C-FBFEEDDE3A73}" type="slidenum">
              <a:rPr lang="en-US" smtClean="0"/>
              <a:t>‹#›</a:t>
            </a:fld>
            <a:endParaRPr lang="en-US"/>
          </a:p>
        </p:txBody>
      </p:sp>
    </p:spTree>
    <p:extLst>
      <p:ext uri="{BB962C8B-B14F-4D97-AF65-F5344CB8AC3E}">
        <p14:creationId xmlns:p14="http://schemas.microsoft.com/office/powerpoint/2010/main" val="1858194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4D78C4-182A-9645-84CB-6389BFE8FD2B}" type="datetimeFigureOut">
              <a:rPr lang="en-US" smtClean="0"/>
              <a:t>3/25/18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03EA50-9442-2846-A45C-FBFEEDDE3A73}" type="slidenum">
              <a:rPr lang="en-US" smtClean="0"/>
              <a:t>‹#›</a:t>
            </a:fld>
            <a:endParaRPr lang="en-US"/>
          </a:p>
        </p:txBody>
      </p:sp>
    </p:spTree>
    <p:extLst>
      <p:ext uri="{BB962C8B-B14F-4D97-AF65-F5344CB8AC3E}">
        <p14:creationId xmlns:p14="http://schemas.microsoft.com/office/powerpoint/2010/main" val="1047139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4D78C4-182A-9645-84CB-6389BFE8FD2B}" type="datetimeFigureOut">
              <a:rPr lang="en-US" smtClean="0"/>
              <a:t>3/25/18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03EA50-9442-2846-A45C-FBFEEDDE3A73}" type="slidenum">
              <a:rPr lang="en-US" smtClean="0"/>
              <a:t>‹#›</a:t>
            </a:fld>
            <a:endParaRPr lang="en-US"/>
          </a:p>
        </p:txBody>
      </p:sp>
    </p:spTree>
    <p:extLst>
      <p:ext uri="{BB962C8B-B14F-4D97-AF65-F5344CB8AC3E}">
        <p14:creationId xmlns:p14="http://schemas.microsoft.com/office/powerpoint/2010/main" val="1191205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74D78C4-182A-9645-84CB-6389BFE8FD2B}" type="datetimeFigureOut">
              <a:rPr lang="en-US" smtClean="0"/>
              <a:t>3/25/18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03EA50-9442-2846-A45C-FBFEEDDE3A73}" type="slidenum">
              <a:rPr lang="en-US" smtClean="0"/>
              <a:t>‹#›</a:t>
            </a:fld>
            <a:endParaRPr lang="en-US"/>
          </a:p>
        </p:txBody>
      </p:sp>
    </p:spTree>
    <p:extLst>
      <p:ext uri="{BB962C8B-B14F-4D97-AF65-F5344CB8AC3E}">
        <p14:creationId xmlns:p14="http://schemas.microsoft.com/office/powerpoint/2010/main" val="2657430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4D78C4-182A-9645-84CB-6389BFE8FD2B}" type="datetimeFigureOut">
              <a:rPr lang="en-US" smtClean="0"/>
              <a:t>3/25/18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03EA50-9442-2846-A45C-FBFEEDDE3A73}" type="slidenum">
              <a:rPr lang="en-US" smtClean="0"/>
              <a:t>‹#›</a:t>
            </a:fld>
            <a:endParaRPr lang="en-US"/>
          </a:p>
        </p:txBody>
      </p:sp>
    </p:spTree>
    <p:extLst>
      <p:ext uri="{BB962C8B-B14F-4D97-AF65-F5344CB8AC3E}">
        <p14:creationId xmlns:p14="http://schemas.microsoft.com/office/powerpoint/2010/main" val="2102163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74D78C4-182A-9645-84CB-6389BFE8FD2B}" type="datetimeFigureOut">
              <a:rPr lang="en-US" smtClean="0"/>
              <a:t>3/25/18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03EA50-9442-2846-A45C-FBFEEDDE3A73}" type="slidenum">
              <a:rPr lang="en-US" smtClean="0"/>
              <a:t>‹#›</a:t>
            </a:fld>
            <a:endParaRPr lang="en-US"/>
          </a:p>
        </p:txBody>
      </p:sp>
    </p:spTree>
    <p:extLst>
      <p:ext uri="{BB962C8B-B14F-4D97-AF65-F5344CB8AC3E}">
        <p14:creationId xmlns:p14="http://schemas.microsoft.com/office/powerpoint/2010/main" val="2613120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74D78C4-182A-9645-84CB-6389BFE8FD2B}" type="datetimeFigureOut">
              <a:rPr lang="en-US" smtClean="0"/>
              <a:t>3/25/18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03EA50-9442-2846-A45C-FBFEEDDE3A73}" type="slidenum">
              <a:rPr lang="en-US" smtClean="0"/>
              <a:t>‹#›</a:t>
            </a:fld>
            <a:endParaRPr lang="en-US"/>
          </a:p>
        </p:txBody>
      </p:sp>
    </p:spTree>
    <p:extLst>
      <p:ext uri="{BB962C8B-B14F-4D97-AF65-F5344CB8AC3E}">
        <p14:creationId xmlns:p14="http://schemas.microsoft.com/office/powerpoint/2010/main" val="3058802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4D78C4-182A-9645-84CB-6389BFE8FD2B}" type="datetimeFigureOut">
              <a:rPr lang="en-US" smtClean="0"/>
              <a:t>3/25/18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03EA50-9442-2846-A45C-FBFEEDDE3A73}" type="slidenum">
              <a:rPr lang="en-US" smtClean="0"/>
              <a:t>‹#›</a:t>
            </a:fld>
            <a:endParaRPr lang="en-US"/>
          </a:p>
        </p:txBody>
      </p:sp>
    </p:spTree>
    <p:extLst>
      <p:ext uri="{BB962C8B-B14F-4D97-AF65-F5344CB8AC3E}">
        <p14:creationId xmlns:p14="http://schemas.microsoft.com/office/powerpoint/2010/main" val="3685509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4D78C4-182A-9645-84CB-6389BFE8FD2B}" type="datetimeFigureOut">
              <a:rPr lang="en-US" smtClean="0"/>
              <a:t>3/25/18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03EA50-9442-2846-A45C-FBFEEDDE3A73}" type="slidenum">
              <a:rPr lang="en-US" smtClean="0"/>
              <a:t>‹#›</a:t>
            </a:fld>
            <a:endParaRPr lang="en-US"/>
          </a:p>
        </p:txBody>
      </p:sp>
    </p:spTree>
    <p:extLst>
      <p:ext uri="{BB962C8B-B14F-4D97-AF65-F5344CB8AC3E}">
        <p14:creationId xmlns:p14="http://schemas.microsoft.com/office/powerpoint/2010/main" val="2358050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F74D78C4-182A-9645-84CB-6389BFE8FD2B}" type="datetimeFigureOut">
              <a:rPr lang="en-US" smtClean="0"/>
              <a:t>3/25/18</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1E03EA50-9442-2846-A45C-FBFEEDDE3A73}" type="slidenum">
              <a:rPr lang="en-US" smtClean="0"/>
              <a:t>‹#›</a:t>
            </a:fld>
            <a:endParaRPr lang="en-US"/>
          </a:p>
        </p:txBody>
      </p:sp>
    </p:spTree>
    <p:extLst>
      <p:ext uri="{BB962C8B-B14F-4D97-AF65-F5344CB8AC3E}">
        <p14:creationId xmlns:p14="http://schemas.microsoft.com/office/powerpoint/2010/main" val="3971632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23AB6-F6BC-984A-9005-23AE505AFC13}"/>
              </a:ext>
            </a:extLst>
          </p:cNvPr>
          <p:cNvSpPr>
            <a:spLocks noGrp="1"/>
          </p:cNvSpPr>
          <p:nvPr>
            <p:ph type="ctrTitle"/>
          </p:nvPr>
        </p:nvSpPr>
        <p:spPr>
          <a:xfrm>
            <a:off x="514350" y="1561562"/>
            <a:ext cx="5829300" cy="789876"/>
          </a:xfrm>
        </p:spPr>
        <p:txBody>
          <a:bodyPr/>
          <a:lstStyle/>
          <a:p>
            <a:r>
              <a:rPr lang="en-US" dirty="0">
                <a:latin typeface="Bradley Hand" pitchFamily="2" charset="77"/>
              </a:rPr>
              <a:t>Easter Brunch Menu</a:t>
            </a:r>
          </a:p>
        </p:txBody>
      </p:sp>
      <p:sp>
        <p:nvSpPr>
          <p:cNvPr id="3" name="Subtitle 2">
            <a:extLst>
              <a:ext uri="{FF2B5EF4-FFF2-40B4-BE49-F238E27FC236}">
                <a16:creationId xmlns:a16="http://schemas.microsoft.com/office/drawing/2014/main" id="{118F87F6-4995-2645-8A75-C3554366F9EB}"/>
              </a:ext>
            </a:extLst>
          </p:cNvPr>
          <p:cNvSpPr>
            <a:spLocks noGrp="1"/>
          </p:cNvSpPr>
          <p:nvPr>
            <p:ph type="subTitle" idx="1"/>
          </p:nvPr>
        </p:nvSpPr>
        <p:spPr>
          <a:xfrm>
            <a:off x="857250" y="2384587"/>
            <a:ext cx="5143500" cy="5801532"/>
          </a:xfrm>
        </p:spPr>
        <p:txBody>
          <a:bodyPr>
            <a:noAutofit/>
          </a:bodyPr>
          <a:lstStyle/>
          <a:p>
            <a:r>
              <a:rPr lang="en-US" sz="2800" u="sng" dirty="0">
                <a:latin typeface="Bradley Hand" pitchFamily="2" charset="77"/>
              </a:rPr>
              <a:t>Beverages</a:t>
            </a:r>
          </a:p>
          <a:p>
            <a:r>
              <a:rPr lang="en-US" sz="2000" dirty="0">
                <a:latin typeface="Bradley Hand" pitchFamily="2" charset="77"/>
              </a:rPr>
              <a:t>Champagne Bar</a:t>
            </a:r>
          </a:p>
          <a:p>
            <a:r>
              <a:rPr lang="en-US" sz="2000" dirty="0">
                <a:latin typeface="Bradley Hand" pitchFamily="2" charset="77"/>
              </a:rPr>
              <a:t>Assorted Juices</a:t>
            </a:r>
          </a:p>
          <a:p>
            <a:endParaRPr lang="en-US" sz="2400" dirty="0">
              <a:latin typeface="Bradley Hand" pitchFamily="2" charset="77"/>
            </a:endParaRPr>
          </a:p>
          <a:p>
            <a:r>
              <a:rPr lang="en-US" sz="2800" u="sng" dirty="0">
                <a:latin typeface="Bradley Hand" pitchFamily="2" charset="77"/>
              </a:rPr>
              <a:t>Brunch</a:t>
            </a:r>
          </a:p>
          <a:p>
            <a:r>
              <a:rPr lang="en-US" sz="2000" dirty="0">
                <a:latin typeface="Bradley Hand" pitchFamily="2" charset="77"/>
              </a:rPr>
              <a:t>French Toast Casserole</a:t>
            </a:r>
          </a:p>
          <a:p>
            <a:r>
              <a:rPr lang="en-US" sz="2000" dirty="0">
                <a:latin typeface="Bradley Hand" pitchFamily="2" charset="77"/>
              </a:rPr>
              <a:t>Cinnamon Rolls</a:t>
            </a:r>
          </a:p>
          <a:p>
            <a:r>
              <a:rPr lang="en-US" sz="2000" dirty="0">
                <a:latin typeface="Bradley Hand" pitchFamily="2" charset="77"/>
              </a:rPr>
              <a:t>Fruit Salad</a:t>
            </a:r>
          </a:p>
          <a:p>
            <a:r>
              <a:rPr lang="en-US" sz="2000" dirty="0">
                <a:latin typeface="Bradley Hand" pitchFamily="2" charset="77"/>
              </a:rPr>
              <a:t>Strawberry Spinach Salad</a:t>
            </a:r>
          </a:p>
          <a:p>
            <a:r>
              <a:rPr lang="en-US" sz="2000" dirty="0">
                <a:latin typeface="Bradley Hand" pitchFamily="2" charset="77"/>
              </a:rPr>
              <a:t>Potato Casserole</a:t>
            </a:r>
          </a:p>
          <a:p>
            <a:r>
              <a:rPr lang="en-US" sz="2000" dirty="0">
                <a:latin typeface="Bradley Hand" pitchFamily="2" charset="77"/>
              </a:rPr>
              <a:t>Quiche</a:t>
            </a:r>
          </a:p>
          <a:p>
            <a:r>
              <a:rPr lang="en-US" sz="2000" dirty="0">
                <a:latin typeface="Bradley Hand" pitchFamily="2" charset="77"/>
              </a:rPr>
              <a:t>Ham</a:t>
            </a:r>
          </a:p>
          <a:p>
            <a:endParaRPr lang="en-US" sz="2400" dirty="0">
              <a:latin typeface="Bradley Hand" pitchFamily="2" charset="77"/>
            </a:endParaRPr>
          </a:p>
          <a:p>
            <a:r>
              <a:rPr lang="en-US" sz="2800" u="sng" dirty="0">
                <a:latin typeface="Bradley Hand" pitchFamily="2" charset="77"/>
              </a:rPr>
              <a:t>Dessert</a:t>
            </a:r>
          </a:p>
          <a:p>
            <a:r>
              <a:rPr lang="en-US" sz="2000" dirty="0">
                <a:latin typeface="Bradley Hand" pitchFamily="2" charset="77"/>
              </a:rPr>
              <a:t>Coconut Cream Pie</a:t>
            </a:r>
          </a:p>
          <a:p>
            <a:r>
              <a:rPr lang="en-US" sz="2000" dirty="0">
                <a:latin typeface="Bradley Hand" pitchFamily="2" charset="77"/>
              </a:rPr>
              <a:t>French Silk Pie</a:t>
            </a:r>
          </a:p>
          <a:p>
            <a:r>
              <a:rPr lang="en-US" sz="2000" dirty="0">
                <a:latin typeface="Bradley Hand" pitchFamily="2" charset="77"/>
              </a:rPr>
              <a:t>Sugar Cookies</a:t>
            </a:r>
          </a:p>
        </p:txBody>
      </p:sp>
      <p:pic>
        <p:nvPicPr>
          <p:cNvPr id="4" name="Picture 3">
            <a:extLst>
              <a:ext uri="{FF2B5EF4-FFF2-40B4-BE49-F238E27FC236}">
                <a16:creationId xmlns:a16="http://schemas.microsoft.com/office/drawing/2014/main" id="{3AEE064D-E5AB-1145-8626-E1827C0533A2}"/>
              </a:ext>
            </a:extLst>
          </p:cNvPr>
          <p:cNvPicPr>
            <a:picLocks noChangeAspect="1"/>
          </p:cNvPicPr>
          <p:nvPr/>
        </p:nvPicPr>
        <p:blipFill>
          <a:blip r:embed="rId2"/>
          <a:stretch>
            <a:fillRect/>
          </a:stretch>
        </p:blipFill>
        <p:spPr>
          <a:xfrm>
            <a:off x="2074472" y="0"/>
            <a:ext cx="2709056" cy="1697930"/>
          </a:xfrm>
          <a:prstGeom prst="rect">
            <a:avLst/>
          </a:prstGeom>
        </p:spPr>
      </p:pic>
      <p:pic>
        <p:nvPicPr>
          <p:cNvPr id="5" name="Picture 4">
            <a:extLst>
              <a:ext uri="{FF2B5EF4-FFF2-40B4-BE49-F238E27FC236}">
                <a16:creationId xmlns:a16="http://schemas.microsoft.com/office/drawing/2014/main" id="{930782B3-B139-C543-89FB-4EB8A8EA088C}"/>
              </a:ext>
            </a:extLst>
          </p:cNvPr>
          <p:cNvPicPr>
            <a:picLocks noChangeAspect="1"/>
          </p:cNvPicPr>
          <p:nvPr/>
        </p:nvPicPr>
        <p:blipFill>
          <a:blip r:embed="rId3"/>
          <a:stretch>
            <a:fillRect/>
          </a:stretch>
        </p:blipFill>
        <p:spPr>
          <a:xfrm>
            <a:off x="0" y="7581900"/>
            <a:ext cx="2118849" cy="1562100"/>
          </a:xfrm>
          <a:prstGeom prst="rect">
            <a:avLst/>
          </a:prstGeom>
        </p:spPr>
      </p:pic>
      <p:pic>
        <p:nvPicPr>
          <p:cNvPr id="6" name="Picture 5">
            <a:extLst>
              <a:ext uri="{FF2B5EF4-FFF2-40B4-BE49-F238E27FC236}">
                <a16:creationId xmlns:a16="http://schemas.microsoft.com/office/drawing/2014/main" id="{ADADF9AD-DA55-804A-A7A4-AFE40A04EF85}"/>
              </a:ext>
            </a:extLst>
          </p:cNvPr>
          <p:cNvPicPr>
            <a:picLocks noChangeAspect="1"/>
          </p:cNvPicPr>
          <p:nvPr/>
        </p:nvPicPr>
        <p:blipFill>
          <a:blip r:embed="rId3"/>
          <a:stretch>
            <a:fillRect/>
          </a:stretch>
        </p:blipFill>
        <p:spPr>
          <a:xfrm>
            <a:off x="4739151" y="7581900"/>
            <a:ext cx="2118849" cy="1562100"/>
          </a:xfrm>
          <a:prstGeom prst="rect">
            <a:avLst/>
          </a:prstGeom>
        </p:spPr>
      </p:pic>
    </p:spTree>
    <p:extLst>
      <p:ext uri="{BB962C8B-B14F-4D97-AF65-F5344CB8AC3E}">
        <p14:creationId xmlns:p14="http://schemas.microsoft.com/office/powerpoint/2010/main" val="2757312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C99E1-9FD7-424F-A61B-B1DACA21E919}"/>
              </a:ext>
            </a:extLst>
          </p:cNvPr>
          <p:cNvSpPr/>
          <p:nvPr/>
        </p:nvSpPr>
        <p:spPr>
          <a:xfrm>
            <a:off x="205353" y="249696"/>
            <a:ext cx="6509288" cy="7478970"/>
          </a:xfrm>
          <a:prstGeom prst="rect">
            <a:avLst/>
          </a:prstGeom>
        </p:spPr>
        <p:txBody>
          <a:bodyPr wrap="square">
            <a:spAutoFit/>
          </a:bodyPr>
          <a:lstStyle/>
          <a:p>
            <a:r>
              <a:rPr lang="en-US" sz="1600" dirty="0">
                <a:solidFill>
                  <a:srgbClr val="26282A"/>
                </a:solidFill>
                <a:latin typeface="Helvetica Neue" panose="02000503000000020004" pitchFamily="2" charset="0"/>
              </a:rPr>
              <a:t>Brad's Favorite Stuffed French Toast Casserole</a:t>
            </a:r>
          </a:p>
          <a:p>
            <a:r>
              <a:rPr lang="en-US" sz="1600" dirty="0">
                <a:solidFill>
                  <a:srgbClr val="26282A"/>
                </a:solidFill>
                <a:latin typeface="Helvetica Neue" panose="02000503000000020004" pitchFamily="2" charset="0"/>
              </a:rPr>
              <a:t> </a:t>
            </a:r>
          </a:p>
          <a:p>
            <a:r>
              <a:rPr lang="en-US" sz="1600" dirty="0">
                <a:solidFill>
                  <a:srgbClr val="26282A"/>
                </a:solidFill>
                <a:latin typeface="Helvetica Neue" panose="02000503000000020004" pitchFamily="2" charset="0"/>
              </a:rPr>
              <a:t>24 slices of cinnamon bread- can use Pep Farm 1 1/2 loafs</a:t>
            </a:r>
          </a:p>
          <a:p>
            <a:r>
              <a:rPr lang="en-US" sz="1600" dirty="0">
                <a:solidFill>
                  <a:srgbClr val="26282A"/>
                </a:solidFill>
                <a:latin typeface="Helvetica Neue" panose="02000503000000020004" pitchFamily="2" charset="0"/>
              </a:rPr>
              <a:t>3 c 1% milk (can use skim)</a:t>
            </a:r>
          </a:p>
          <a:p>
            <a:r>
              <a:rPr lang="en-US" sz="1600" dirty="0">
                <a:solidFill>
                  <a:srgbClr val="26282A"/>
                </a:solidFill>
                <a:latin typeface="Helvetica Neue" panose="02000503000000020004" pitchFamily="2" charset="0"/>
              </a:rPr>
              <a:t>2 c egg sub, divided</a:t>
            </a:r>
          </a:p>
          <a:p>
            <a:r>
              <a:rPr lang="en-US" sz="1600" dirty="0">
                <a:solidFill>
                  <a:srgbClr val="26282A"/>
                </a:solidFill>
                <a:latin typeface="Helvetica Neue" panose="02000503000000020004" pitchFamily="2" charset="0"/>
              </a:rPr>
              <a:t>1 c half and half</a:t>
            </a:r>
          </a:p>
          <a:p>
            <a:r>
              <a:rPr lang="en-US" sz="1600" dirty="0">
                <a:solidFill>
                  <a:srgbClr val="26282A"/>
                </a:solidFill>
                <a:latin typeface="Helvetica Neue" panose="02000503000000020004" pitchFamily="2" charset="0"/>
              </a:rPr>
              <a:t>1 c sugar</a:t>
            </a:r>
          </a:p>
          <a:p>
            <a:r>
              <a:rPr lang="en-US" sz="1600" dirty="0">
                <a:solidFill>
                  <a:srgbClr val="26282A"/>
                </a:solidFill>
                <a:latin typeface="Helvetica Neue" panose="02000503000000020004" pitchFamily="2" charset="0"/>
              </a:rPr>
              <a:t>1 T van extract</a:t>
            </a:r>
          </a:p>
          <a:p>
            <a:r>
              <a:rPr lang="en-US" sz="1600" dirty="0">
                <a:solidFill>
                  <a:srgbClr val="26282A"/>
                </a:solidFill>
                <a:latin typeface="Helvetica Neue" panose="02000503000000020004" pitchFamily="2" charset="0"/>
              </a:rPr>
              <a:t>1/8 t nutmeg</a:t>
            </a:r>
          </a:p>
          <a:p>
            <a:r>
              <a:rPr lang="en-US" sz="1600" dirty="0">
                <a:solidFill>
                  <a:srgbClr val="26282A"/>
                </a:solidFill>
                <a:latin typeface="Helvetica Neue" panose="02000503000000020004" pitchFamily="2" charset="0"/>
              </a:rPr>
              <a:t>1 8oz block 1/3 lite cream cheese</a:t>
            </a:r>
          </a:p>
          <a:p>
            <a:r>
              <a:rPr lang="en-US" sz="1600" dirty="0">
                <a:solidFill>
                  <a:srgbClr val="26282A"/>
                </a:solidFill>
                <a:latin typeface="Helvetica Neue" panose="02000503000000020004" pitchFamily="2" charset="0"/>
              </a:rPr>
              <a:t>1 8 </a:t>
            </a:r>
            <a:r>
              <a:rPr lang="en-US" sz="1600" dirty="0" err="1">
                <a:solidFill>
                  <a:srgbClr val="26282A"/>
                </a:solidFill>
                <a:latin typeface="Helvetica Neue" panose="02000503000000020004" pitchFamily="2" charset="0"/>
              </a:rPr>
              <a:t>oz</a:t>
            </a:r>
            <a:r>
              <a:rPr lang="en-US" sz="1600" dirty="0">
                <a:solidFill>
                  <a:srgbClr val="26282A"/>
                </a:solidFill>
                <a:latin typeface="Helvetica Neue" panose="02000503000000020004" pitchFamily="2" charset="0"/>
              </a:rPr>
              <a:t> block fat free cream cheese</a:t>
            </a:r>
          </a:p>
          <a:p>
            <a:r>
              <a:rPr lang="en-US" sz="1600" dirty="0">
                <a:solidFill>
                  <a:srgbClr val="26282A"/>
                </a:solidFill>
                <a:latin typeface="Helvetica Neue" panose="02000503000000020004" pitchFamily="2" charset="0"/>
              </a:rPr>
              <a:t>Cinnamon sugar</a:t>
            </a:r>
          </a:p>
          <a:p>
            <a:r>
              <a:rPr lang="en-US" sz="1600" dirty="0">
                <a:solidFill>
                  <a:srgbClr val="26282A"/>
                </a:solidFill>
                <a:latin typeface="Helvetica Neue" panose="02000503000000020004" pitchFamily="2" charset="0"/>
              </a:rPr>
              <a:t> </a:t>
            </a:r>
          </a:p>
          <a:p>
            <a:r>
              <a:rPr lang="en-US" sz="1600" dirty="0">
                <a:solidFill>
                  <a:srgbClr val="26282A"/>
                </a:solidFill>
                <a:latin typeface="Helvetica Neue" panose="02000503000000020004" pitchFamily="2" charset="0"/>
              </a:rPr>
              <a:t>Spray the bottom of a 13x9 in baking dish with Pam.   Arrange 1/2 of the bread slices on the bottom</a:t>
            </a:r>
          </a:p>
          <a:p>
            <a:r>
              <a:rPr lang="en-US" sz="1600" dirty="0">
                <a:solidFill>
                  <a:srgbClr val="26282A"/>
                </a:solidFill>
                <a:latin typeface="Helvetica Neue" panose="02000503000000020004" pitchFamily="2" charset="0"/>
              </a:rPr>
              <a:t>Combine 1½  cup egg sub, half and half, and ½ cup sugar in a large bowl- stir with a whisk.  Pour half of mixture over the bread in dish.</a:t>
            </a:r>
          </a:p>
          <a:p>
            <a:r>
              <a:rPr lang="en-US" sz="1600" dirty="0">
                <a:solidFill>
                  <a:srgbClr val="26282A"/>
                </a:solidFill>
                <a:latin typeface="Helvetica Neue" panose="02000503000000020004" pitchFamily="2" charset="0"/>
              </a:rPr>
              <a:t>Combine the rest of the egg sub, ½ cup sugar, vanilla, nutmeg and cream cheeses in a food processor or blender until smooth.  Pour cream cheese mixture over the moist bread in dish.  Top with remaining bread and pour over remaining milk mixture.  Cover and refrigerate at least 8 hours.</a:t>
            </a:r>
          </a:p>
          <a:p>
            <a:r>
              <a:rPr lang="en-US" sz="1600" dirty="0">
                <a:solidFill>
                  <a:srgbClr val="26282A"/>
                </a:solidFill>
                <a:latin typeface="Helvetica Neue" panose="02000503000000020004" pitchFamily="2" charset="0"/>
              </a:rPr>
              <a:t>Uncover and bake at 350 for 55 minutes.  Sprinkle with cinnamon sugar.  Wait 10 min after baking to serve. </a:t>
            </a:r>
          </a:p>
          <a:p>
            <a:r>
              <a:rPr lang="en-US" sz="1600" dirty="0">
                <a:solidFill>
                  <a:srgbClr val="26282A"/>
                </a:solidFill>
                <a:latin typeface="Helvetica Neue" panose="02000503000000020004" pitchFamily="2" charset="0"/>
              </a:rPr>
              <a:t> </a:t>
            </a:r>
          </a:p>
          <a:p>
            <a:r>
              <a:rPr lang="en-US" sz="1600" dirty="0">
                <a:solidFill>
                  <a:srgbClr val="26282A"/>
                </a:solidFill>
                <a:latin typeface="Helvetica Neue" panose="02000503000000020004" pitchFamily="2" charset="0"/>
              </a:rPr>
              <a:t>You can bake ahead of time and freeze and just warmed it up for ~40 minutes.  This could be yummy with some Grand Marnier or Triple Sec added to the egg as well!</a:t>
            </a:r>
          </a:p>
          <a:p>
            <a:endParaRPr lang="en-US" sz="1600" b="0" i="0" dirty="0">
              <a:solidFill>
                <a:srgbClr val="26282A"/>
              </a:solidFill>
              <a:effectLst/>
              <a:latin typeface="Helvetica Neue" panose="02000503000000020004" pitchFamily="2" charset="0"/>
            </a:endParaRPr>
          </a:p>
          <a:p>
            <a:r>
              <a:rPr lang="en-US" sz="1600" dirty="0">
                <a:solidFill>
                  <a:srgbClr val="26282A"/>
                </a:solidFill>
                <a:latin typeface="Helvetica Neue" panose="02000503000000020004" pitchFamily="2" charset="0"/>
              </a:rPr>
              <a:t>💙 </a:t>
            </a:r>
            <a:r>
              <a:rPr lang="en-US" sz="1600" i="1" dirty="0">
                <a:solidFill>
                  <a:srgbClr val="26282A"/>
                </a:solidFill>
                <a:latin typeface="Helvetica Neue" panose="02000503000000020004" pitchFamily="2" charset="0"/>
              </a:rPr>
              <a:t>This recipe is from best friend, Juliane </a:t>
            </a:r>
            <a:r>
              <a:rPr lang="en-US" sz="1600" i="1" dirty="0" err="1">
                <a:solidFill>
                  <a:srgbClr val="26282A"/>
                </a:solidFill>
                <a:latin typeface="Helvetica Neue" panose="02000503000000020004" pitchFamily="2" charset="0"/>
              </a:rPr>
              <a:t>Steenkamer</a:t>
            </a:r>
            <a:r>
              <a:rPr lang="en-US" sz="1600" i="1" dirty="0">
                <a:solidFill>
                  <a:srgbClr val="26282A"/>
                </a:solidFill>
                <a:latin typeface="Helvetica Neue" panose="02000503000000020004" pitchFamily="2" charset="0"/>
              </a:rPr>
              <a:t> </a:t>
            </a:r>
            <a:r>
              <a:rPr lang="en-US" sz="1600" dirty="0">
                <a:solidFill>
                  <a:srgbClr val="26282A"/>
                </a:solidFill>
                <a:latin typeface="Helvetica Neue" panose="02000503000000020004" pitchFamily="2" charset="0"/>
              </a:rPr>
              <a:t>💙</a:t>
            </a:r>
            <a:endParaRPr lang="en-US" sz="1600" b="0" i="0" dirty="0">
              <a:solidFill>
                <a:srgbClr val="26282A"/>
              </a:solidFill>
              <a:effectLst/>
              <a:latin typeface="Helvetica Neue" panose="02000503000000020004" pitchFamily="2" charset="0"/>
            </a:endParaRPr>
          </a:p>
        </p:txBody>
      </p:sp>
    </p:spTree>
    <p:extLst>
      <p:ext uri="{BB962C8B-B14F-4D97-AF65-F5344CB8AC3E}">
        <p14:creationId xmlns:p14="http://schemas.microsoft.com/office/powerpoint/2010/main" val="3516742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59AEA4C-75C2-BD45-8AF3-9CFA62BA6129}"/>
              </a:ext>
            </a:extLst>
          </p:cNvPr>
          <p:cNvSpPr/>
          <p:nvPr/>
        </p:nvSpPr>
        <p:spPr>
          <a:xfrm>
            <a:off x="247973" y="372151"/>
            <a:ext cx="6416298" cy="6740307"/>
          </a:xfrm>
          <a:prstGeom prst="rect">
            <a:avLst/>
          </a:prstGeom>
        </p:spPr>
        <p:txBody>
          <a:bodyPr wrap="square">
            <a:spAutoFit/>
          </a:bodyPr>
          <a:lstStyle/>
          <a:p>
            <a:pPr algn="ctr"/>
            <a:r>
              <a:rPr lang="en-US" sz="1600" b="1" cap="all" dirty="0">
                <a:latin typeface="Times New Roman" panose="02020603050405020304" pitchFamily="18" charset="0"/>
                <a:cs typeface="Times New Roman" panose="02020603050405020304" pitchFamily="18" charset="0"/>
              </a:rPr>
              <a:t>Copycat Cracker Barrel Hash Brown Casserole recipe </a:t>
            </a:r>
          </a:p>
          <a:p>
            <a:endParaRPr lang="en-US" sz="1600" b="1" cap="all" dirty="0">
              <a:latin typeface="Times New Roman" panose="02020603050405020304" pitchFamily="18" charset="0"/>
              <a:cs typeface="Times New Roman" panose="02020603050405020304" pitchFamily="18" charset="0"/>
            </a:endParaRPr>
          </a:p>
          <a:p>
            <a:r>
              <a:rPr lang="en-US" sz="1600" b="1" cap="all" dirty="0">
                <a:latin typeface="Times New Roman" panose="02020603050405020304" pitchFamily="18" charset="0"/>
                <a:cs typeface="Times New Roman" panose="02020603050405020304" pitchFamily="18" charset="0"/>
              </a:rPr>
              <a:t>YIELD: 10 SERVINGS</a:t>
            </a:r>
          </a:p>
          <a:p>
            <a:r>
              <a:rPr lang="en-US" sz="1600" b="1" cap="all" dirty="0">
                <a:latin typeface="Times New Roman" panose="02020603050405020304" pitchFamily="18" charset="0"/>
                <a:cs typeface="Times New Roman" panose="02020603050405020304" pitchFamily="18" charset="0"/>
              </a:rPr>
              <a:t>TOTAL TIME: 50 MINUTES</a:t>
            </a:r>
          </a:p>
          <a:p>
            <a:r>
              <a:rPr lang="en-US" sz="1600" b="1" cap="all" dirty="0">
                <a:latin typeface="Times New Roman" panose="02020603050405020304" pitchFamily="18" charset="0"/>
                <a:cs typeface="Times New Roman" panose="02020603050405020304" pitchFamily="18" charset="0"/>
              </a:rPr>
              <a:t>PREP TIME: 5 MINUTES</a:t>
            </a:r>
          </a:p>
          <a:p>
            <a:r>
              <a:rPr lang="en-US" sz="1600" b="1" cap="all" dirty="0">
                <a:latin typeface="Times New Roman" panose="02020603050405020304" pitchFamily="18" charset="0"/>
                <a:cs typeface="Times New Roman" panose="02020603050405020304" pitchFamily="18" charset="0"/>
              </a:rPr>
              <a:t>COOK TIME: 45 MINUTES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This is my favorite casserole ever! The Copycat Cracker Barrel Hash Brown Casserole is cheesy and delicious!  It’s the perfect casserole for Easter Brunch!</a:t>
            </a:r>
          </a:p>
          <a:p>
            <a:endParaRPr lang="en-US" sz="1600" dirty="0">
              <a:latin typeface="Times New Roman" panose="02020603050405020304" pitchFamily="18" charset="0"/>
              <a:cs typeface="Times New Roman" panose="02020603050405020304" pitchFamily="18" charset="0"/>
            </a:endParaRPr>
          </a:p>
          <a:p>
            <a:r>
              <a:rPr lang="en-US" sz="1600" b="1" cap="all" dirty="0">
                <a:latin typeface="Times New Roman" panose="02020603050405020304" pitchFamily="18" charset="0"/>
                <a:cs typeface="Times New Roman" panose="02020603050405020304" pitchFamily="18" charset="0"/>
              </a:rPr>
              <a:t>INGREDIENTS:</a:t>
            </a:r>
          </a:p>
          <a:p>
            <a:r>
              <a:rPr lang="en-US" sz="1600" dirty="0">
                <a:latin typeface="Times New Roman" panose="02020603050405020304" pitchFamily="18" charset="0"/>
                <a:cs typeface="Times New Roman" panose="02020603050405020304" pitchFamily="18" charset="0"/>
              </a:rPr>
              <a:t>32 </a:t>
            </a:r>
            <a:r>
              <a:rPr lang="en-US" sz="1600" dirty="0" err="1">
                <a:latin typeface="Times New Roman" panose="02020603050405020304" pitchFamily="18" charset="0"/>
                <a:cs typeface="Times New Roman" panose="02020603050405020304" pitchFamily="18" charset="0"/>
              </a:rPr>
              <a:t>oz</a:t>
            </a:r>
            <a:r>
              <a:rPr lang="en-US" sz="1600" dirty="0">
                <a:latin typeface="Times New Roman" panose="02020603050405020304" pitchFamily="18" charset="0"/>
                <a:cs typeface="Times New Roman" panose="02020603050405020304" pitchFamily="18" charset="0"/>
              </a:rPr>
              <a:t> frozen shredded hash browns , defrosted</a:t>
            </a:r>
          </a:p>
          <a:p>
            <a:r>
              <a:rPr lang="en-US" sz="1600" dirty="0">
                <a:latin typeface="Times New Roman" panose="02020603050405020304" pitchFamily="18" charset="0"/>
                <a:cs typeface="Times New Roman" panose="02020603050405020304" pitchFamily="18" charset="0"/>
              </a:rPr>
              <a:t>1/2 cup melted butter</a:t>
            </a:r>
          </a:p>
          <a:p>
            <a:r>
              <a:rPr lang="en-US" sz="1600" dirty="0">
                <a:latin typeface="Times New Roman" panose="02020603050405020304" pitchFamily="18" charset="0"/>
                <a:cs typeface="Times New Roman" panose="02020603050405020304" pitchFamily="18" charset="0"/>
              </a:rPr>
              <a:t>1 can of cream of chicken soup (10¼ ounces)</a:t>
            </a:r>
          </a:p>
          <a:p>
            <a:r>
              <a:rPr lang="en-US" sz="1600" dirty="0">
                <a:latin typeface="Times New Roman" panose="02020603050405020304" pitchFamily="18" charset="0"/>
                <a:cs typeface="Times New Roman" panose="02020603050405020304" pitchFamily="18" charset="0"/>
              </a:rPr>
              <a:t>1 pint of sour cream</a:t>
            </a:r>
          </a:p>
          <a:p>
            <a:r>
              <a:rPr lang="en-US" sz="1600" dirty="0">
                <a:latin typeface="Times New Roman" panose="02020603050405020304" pitchFamily="18" charset="0"/>
                <a:cs typeface="Times New Roman" panose="02020603050405020304" pitchFamily="18" charset="0"/>
              </a:rPr>
              <a:t>1/2 cup onion finely chopped</a:t>
            </a:r>
          </a:p>
          <a:p>
            <a:r>
              <a:rPr lang="en-US" sz="1600" dirty="0">
                <a:latin typeface="Times New Roman" panose="02020603050405020304" pitchFamily="18" charset="0"/>
                <a:cs typeface="Times New Roman" panose="02020603050405020304" pitchFamily="18" charset="0"/>
              </a:rPr>
              <a:t>2 cups grated </a:t>
            </a:r>
            <a:r>
              <a:rPr lang="en-US" sz="1600" dirty="0" err="1">
                <a:latin typeface="Times New Roman" panose="02020603050405020304" pitchFamily="18" charset="0"/>
                <a:cs typeface="Times New Roman" panose="02020603050405020304" pitchFamily="18" charset="0"/>
              </a:rPr>
              <a:t>colby</a:t>
            </a:r>
            <a:r>
              <a:rPr lang="en-US" sz="1600" dirty="0">
                <a:latin typeface="Times New Roman" panose="02020603050405020304" pitchFamily="18" charset="0"/>
                <a:cs typeface="Times New Roman" panose="02020603050405020304" pitchFamily="18" charset="0"/>
              </a:rPr>
              <a:t> cheese</a:t>
            </a:r>
          </a:p>
          <a:p>
            <a:r>
              <a:rPr lang="en-US" sz="1600" dirty="0">
                <a:latin typeface="Times New Roman" panose="02020603050405020304" pitchFamily="18" charset="0"/>
                <a:cs typeface="Times New Roman" panose="02020603050405020304" pitchFamily="18" charset="0"/>
              </a:rPr>
              <a:t>¼  teaspoon pepper</a:t>
            </a:r>
          </a:p>
          <a:p>
            <a:endParaRPr lang="en-US" sz="1600" dirty="0">
              <a:latin typeface="Times New Roman" panose="02020603050405020304" pitchFamily="18" charset="0"/>
              <a:cs typeface="Times New Roman" panose="02020603050405020304" pitchFamily="18" charset="0"/>
            </a:endParaRPr>
          </a:p>
          <a:p>
            <a:r>
              <a:rPr lang="en-US" sz="1600" b="1" cap="all" dirty="0">
                <a:latin typeface="Times New Roman" panose="02020603050405020304" pitchFamily="18" charset="0"/>
                <a:cs typeface="Times New Roman" panose="02020603050405020304" pitchFamily="18" charset="0"/>
              </a:rPr>
              <a:t>DIRECTIONS:</a:t>
            </a:r>
          </a:p>
          <a:p>
            <a:pPr>
              <a:buFont typeface="+mj-lt"/>
              <a:buAutoNum type="arabicPeriod"/>
            </a:pPr>
            <a:r>
              <a:rPr lang="en-US" sz="1600" dirty="0">
                <a:latin typeface="Times New Roman" panose="02020603050405020304" pitchFamily="18" charset="0"/>
                <a:cs typeface="Times New Roman" panose="02020603050405020304" pitchFamily="18" charset="0"/>
              </a:rPr>
              <a:t>  Preheat oven to 350 degrees F.</a:t>
            </a:r>
          </a:p>
          <a:p>
            <a:pPr>
              <a:buFont typeface="+mj-lt"/>
              <a:buAutoNum type="arabicPeriod"/>
            </a:pPr>
            <a:r>
              <a:rPr lang="en-US" sz="1600" dirty="0">
                <a:latin typeface="Times New Roman" panose="02020603050405020304" pitchFamily="18" charset="0"/>
                <a:cs typeface="Times New Roman" panose="02020603050405020304" pitchFamily="18" charset="0"/>
              </a:rPr>
              <a:t>  Combine all ingredients in a large bowl reserving ½ cup of cheese for topping.</a:t>
            </a:r>
          </a:p>
          <a:p>
            <a:pPr>
              <a:buFont typeface="+mj-lt"/>
              <a:buAutoNum type="arabicPeriod"/>
            </a:pPr>
            <a:r>
              <a:rPr lang="en-US" sz="1600" dirty="0">
                <a:latin typeface="Times New Roman" panose="02020603050405020304" pitchFamily="18" charset="0"/>
                <a:cs typeface="Times New Roman" panose="02020603050405020304" pitchFamily="18" charset="0"/>
              </a:rPr>
              <a:t>  Place in a greased 9×13 casserole dish and top with extra cheese.</a:t>
            </a:r>
          </a:p>
          <a:p>
            <a:pPr>
              <a:buFont typeface="+mj-lt"/>
              <a:buAutoNum type="arabicPeriod"/>
            </a:pPr>
            <a:r>
              <a:rPr lang="en-US" sz="1600" dirty="0">
                <a:latin typeface="Times New Roman" panose="02020603050405020304" pitchFamily="18" charset="0"/>
                <a:cs typeface="Times New Roman" panose="02020603050405020304" pitchFamily="18" charset="0"/>
              </a:rPr>
              <a:t>  Bake for 50 minutes until hot and bubbly.</a:t>
            </a:r>
            <a:endParaRPr lang="en-US" sz="1600" b="0" i="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3439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C5658F-9F21-C347-A5EB-8B746F0E060A}"/>
              </a:ext>
            </a:extLst>
          </p:cNvPr>
          <p:cNvSpPr txBox="1"/>
          <p:nvPr/>
        </p:nvSpPr>
        <p:spPr>
          <a:xfrm>
            <a:off x="170481" y="309965"/>
            <a:ext cx="6276814" cy="8402300"/>
          </a:xfrm>
          <a:prstGeom prst="rect">
            <a:avLst/>
          </a:prstGeom>
          <a:noFill/>
        </p:spPr>
        <p:txBody>
          <a:bodyPr wrap="square" rtlCol="0">
            <a:spAutoFit/>
          </a:bodyPr>
          <a:lstStyle/>
          <a:p>
            <a:pPr algn="ctr"/>
            <a:r>
              <a:rPr lang="en-US" dirty="0"/>
              <a:t>Basic Quiche</a:t>
            </a:r>
          </a:p>
          <a:p>
            <a:pPr algn="ctr"/>
            <a:endParaRPr lang="en-US" dirty="0"/>
          </a:p>
          <a:p>
            <a:r>
              <a:rPr lang="en-US" dirty="0"/>
              <a:t>Recipe for 1 plain or whole wheat crust</a:t>
            </a:r>
          </a:p>
          <a:p>
            <a:endParaRPr lang="en-US" dirty="0"/>
          </a:p>
          <a:p>
            <a:r>
              <a:rPr lang="en-US" dirty="0"/>
              <a:t>3eggs</a:t>
            </a:r>
          </a:p>
          <a:p>
            <a:r>
              <a:rPr lang="en-US" dirty="0"/>
              <a:t>1 Cup Heavy Cream</a:t>
            </a:r>
          </a:p>
          <a:p>
            <a:r>
              <a:rPr lang="en-US" dirty="0"/>
              <a:t>1 Cup Milk</a:t>
            </a:r>
          </a:p>
          <a:p>
            <a:r>
              <a:rPr lang="en-US" dirty="0"/>
              <a:t>3/4 t Salt</a:t>
            </a:r>
          </a:p>
          <a:p>
            <a:r>
              <a:rPr lang="en-US" dirty="0"/>
              <a:t>Pinch of pepper</a:t>
            </a:r>
          </a:p>
          <a:p>
            <a:r>
              <a:rPr lang="en-US" dirty="0"/>
              <a:t>4 ounces grated cheese (</a:t>
            </a:r>
            <a:r>
              <a:rPr lang="en-US" dirty="0" err="1"/>
              <a:t>swiss</a:t>
            </a:r>
            <a:r>
              <a:rPr lang="en-US" dirty="0"/>
              <a:t>, cheddar, Monterey jack or a combination)</a:t>
            </a:r>
          </a:p>
          <a:p>
            <a:r>
              <a:rPr lang="en-US" dirty="0"/>
              <a:t>1 ¼ cups of blanched vegetables (can vary this recipe with onions, mushrooms, bacon or ham)</a:t>
            </a:r>
          </a:p>
          <a:p>
            <a:endParaRPr lang="en-US" dirty="0"/>
          </a:p>
          <a:p>
            <a:pPr marL="342900" indent="-342900">
              <a:buAutoNum type="arabicPeriod"/>
            </a:pPr>
            <a:r>
              <a:rPr lang="en-US" dirty="0"/>
              <a:t>Line 9” pie plate with pastry.  Cover with a sheet of aluminum foil and fill the plate with dry beans.  Bake the crust in a pre-heated 350 degree oven for 15 minutes.  The beans will help the crust hold its’ shape while baking.  Remove the foil and beans.  The beans may be set aside and used for other pie shells.</a:t>
            </a:r>
          </a:p>
          <a:p>
            <a:pPr marL="342900" indent="-342900">
              <a:buAutoNum type="arabicPeriod"/>
            </a:pPr>
            <a:r>
              <a:rPr lang="en-US" dirty="0"/>
              <a:t>Beat eggs.  Add milk and cream.  Add salt, pepper and grated cheese and mix together.   </a:t>
            </a:r>
          </a:p>
          <a:p>
            <a:pPr marL="342900" indent="-342900">
              <a:buAutoNum type="arabicPeriod"/>
            </a:pPr>
            <a:r>
              <a:rPr lang="en-US" dirty="0"/>
              <a:t>Line the bottom of the pre-heated baked pie crust with vegetables.  Pour in the cheese and egg mixture and bake in a preheated 350 degree oven for 35-40 minutes until top is light brown and custard is set (knife inserted in center comes out neat and clean).  Cool quiche for 10 minutes before slicing and serving.</a:t>
            </a:r>
          </a:p>
          <a:p>
            <a:pPr marL="342900" indent="-342900">
              <a:buAutoNum type="arabicPeriod"/>
            </a:pPr>
            <a:endParaRPr lang="en-US" dirty="0"/>
          </a:p>
          <a:p>
            <a:r>
              <a:rPr lang="en-US" dirty="0"/>
              <a:t>❤️ </a:t>
            </a:r>
            <a:r>
              <a:rPr lang="en-US" i="1" dirty="0"/>
              <a:t>This recipe is from Mom </a:t>
            </a:r>
            <a:r>
              <a:rPr lang="en-US" i="1" dirty="0" err="1"/>
              <a:t>Mahaney</a:t>
            </a:r>
            <a:r>
              <a:rPr lang="en-US" i="1" dirty="0"/>
              <a:t> </a:t>
            </a:r>
            <a:r>
              <a:rPr lang="en-US" dirty="0"/>
              <a:t>❤️ </a:t>
            </a:r>
          </a:p>
        </p:txBody>
      </p:sp>
    </p:spTree>
    <p:extLst>
      <p:ext uri="{BB962C8B-B14F-4D97-AF65-F5344CB8AC3E}">
        <p14:creationId xmlns:p14="http://schemas.microsoft.com/office/powerpoint/2010/main" val="400276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3FF4CE-5F6B-7F47-A1FD-C0A14D1E7BC5}"/>
              </a:ext>
            </a:extLst>
          </p:cNvPr>
          <p:cNvSpPr txBox="1"/>
          <p:nvPr/>
        </p:nvSpPr>
        <p:spPr>
          <a:xfrm>
            <a:off x="243279" y="234892"/>
            <a:ext cx="6384024" cy="6463308"/>
          </a:xfrm>
          <a:prstGeom prst="rect">
            <a:avLst/>
          </a:prstGeom>
          <a:noFill/>
        </p:spPr>
        <p:txBody>
          <a:bodyPr wrap="square" rtlCol="0">
            <a:spAutoFit/>
          </a:bodyPr>
          <a:lstStyle/>
          <a:p>
            <a:r>
              <a:rPr lang="en-US" dirty="0"/>
              <a:t>Strawberry Spinach Salad</a:t>
            </a:r>
          </a:p>
          <a:p>
            <a:endParaRPr lang="en-US" dirty="0"/>
          </a:p>
          <a:p>
            <a:r>
              <a:rPr lang="en-US" dirty="0"/>
              <a:t>¼ cup of sugar</a:t>
            </a:r>
          </a:p>
          <a:p>
            <a:r>
              <a:rPr lang="en-US" dirty="0"/>
              <a:t>2 T sherry or white wine vinegar</a:t>
            </a:r>
          </a:p>
          <a:p>
            <a:r>
              <a:rPr lang="en-US" dirty="0"/>
              <a:t>1 ½ t toasted sesame seeds</a:t>
            </a:r>
          </a:p>
          <a:p>
            <a:r>
              <a:rPr lang="en-US" dirty="0"/>
              <a:t>1 ½ t olive oil</a:t>
            </a:r>
          </a:p>
          <a:p>
            <a:r>
              <a:rPr lang="en-US" dirty="0"/>
              <a:t>1 t minced onion</a:t>
            </a:r>
          </a:p>
          <a:p>
            <a:r>
              <a:rPr lang="en-US" dirty="0"/>
              <a:t>¾ t poppy seeds</a:t>
            </a:r>
          </a:p>
          <a:p>
            <a:r>
              <a:rPr lang="en-US" dirty="0"/>
              <a:t>¼ teaspoon paprika</a:t>
            </a:r>
          </a:p>
          <a:p>
            <a:r>
              <a:rPr lang="en-US" dirty="0"/>
              <a:t>1/8 t salt </a:t>
            </a:r>
          </a:p>
          <a:p>
            <a:r>
              <a:rPr lang="en-US" dirty="0"/>
              <a:t>6 cups torn spinach</a:t>
            </a:r>
          </a:p>
          <a:p>
            <a:r>
              <a:rPr lang="en-US" dirty="0"/>
              <a:t>2 cups (or more) halved strawberries</a:t>
            </a:r>
          </a:p>
          <a:p>
            <a:r>
              <a:rPr lang="en-US" dirty="0"/>
              <a:t>2 T slivered almonds</a:t>
            </a:r>
          </a:p>
          <a:p>
            <a:endParaRPr lang="en-US" dirty="0"/>
          </a:p>
          <a:p>
            <a:r>
              <a:rPr lang="en-US" dirty="0"/>
              <a:t>Combine first 8 ingredients in a jar.  Cover, shake and refrigerate for at least 30 minutes.</a:t>
            </a:r>
          </a:p>
          <a:p>
            <a:endParaRPr lang="en-US" dirty="0"/>
          </a:p>
          <a:p>
            <a:r>
              <a:rPr lang="en-US" dirty="0"/>
              <a:t>Combine the spinach and strawberry halves in a large bowl and toss gently to coat.</a:t>
            </a:r>
          </a:p>
          <a:p>
            <a:endParaRPr lang="en-US" dirty="0"/>
          </a:p>
          <a:p>
            <a:r>
              <a:rPr lang="en-US" dirty="0"/>
              <a:t>Serve with toasted, slivered almonds.</a:t>
            </a:r>
          </a:p>
          <a:p>
            <a:endParaRPr lang="en-US" dirty="0"/>
          </a:p>
          <a:p>
            <a:r>
              <a:rPr lang="en-US" dirty="0"/>
              <a:t>💙 </a:t>
            </a:r>
            <a:r>
              <a:rPr lang="en-US" i="1" dirty="0"/>
              <a:t>This recipe is from a dear dinner club friend, Anita </a:t>
            </a:r>
            <a:r>
              <a:rPr lang="en-US" i="1" dirty="0" err="1"/>
              <a:t>Allender</a:t>
            </a:r>
            <a:r>
              <a:rPr lang="en-US" i="1" dirty="0"/>
              <a:t> </a:t>
            </a:r>
            <a:r>
              <a:rPr lang="en-US" dirty="0"/>
              <a:t>💙</a:t>
            </a:r>
          </a:p>
        </p:txBody>
      </p:sp>
    </p:spTree>
    <p:extLst>
      <p:ext uri="{BB962C8B-B14F-4D97-AF65-F5344CB8AC3E}">
        <p14:creationId xmlns:p14="http://schemas.microsoft.com/office/powerpoint/2010/main" val="2536297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FA1F9A-9B9D-B246-B2D0-C8DFC9CD73FA}"/>
              </a:ext>
            </a:extLst>
          </p:cNvPr>
          <p:cNvSpPr txBox="1"/>
          <p:nvPr/>
        </p:nvSpPr>
        <p:spPr>
          <a:xfrm>
            <a:off x="402672" y="411061"/>
            <a:ext cx="6174297" cy="5909310"/>
          </a:xfrm>
          <a:prstGeom prst="rect">
            <a:avLst/>
          </a:prstGeom>
          <a:noFill/>
        </p:spPr>
        <p:txBody>
          <a:bodyPr wrap="square" rtlCol="0">
            <a:spAutoFit/>
          </a:bodyPr>
          <a:lstStyle/>
          <a:p>
            <a:pPr algn="ctr"/>
            <a:r>
              <a:rPr lang="en-US" dirty="0"/>
              <a:t>Cinnamon Rolls</a:t>
            </a:r>
          </a:p>
          <a:p>
            <a:endParaRPr lang="en-US" dirty="0"/>
          </a:p>
          <a:p>
            <a:r>
              <a:rPr lang="en-US" dirty="0"/>
              <a:t>1 package (24 rolls) Rich’s Frozen Dough Balls</a:t>
            </a:r>
          </a:p>
          <a:p>
            <a:r>
              <a:rPr lang="en-US" dirty="0"/>
              <a:t>¾ cup brown sugar</a:t>
            </a:r>
          </a:p>
          <a:p>
            <a:r>
              <a:rPr lang="en-US" dirty="0"/>
              <a:t>½ cup sugar</a:t>
            </a:r>
          </a:p>
          <a:p>
            <a:r>
              <a:rPr lang="en-US" dirty="0"/>
              <a:t>1 C butter, melted</a:t>
            </a:r>
          </a:p>
          <a:p>
            <a:r>
              <a:rPr lang="en-US" dirty="0"/>
              <a:t>1 T butterscotch pudding mix (not instant)</a:t>
            </a:r>
          </a:p>
          <a:p>
            <a:r>
              <a:rPr lang="en-US" dirty="0"/>
              <a:t>1 C chopped nuts or raisins</a:t>
            </a:r>
          </a:p>
          <a:p>
            <a:endParaRPr lang="en-US" dirty="0"/>
          </a:p>
          <a:p>
            <a:r>
              <a:rPr lang="en-US" dirty="0"/>
              <a:t>Let dough thaw enough so you can quarter rolls.  Spray 9x13 pan with Pam.  Spread dough quarters in pan.  Mix dry ingredients, sprinkle on top of dough.  Melt butter and pour over top.  Cover tightly with saran wrap and let rise overnight on counter.  Remove plastic.  Bake at 350 degrees for 25 minutes until golden.  Flip over onto a serving tray!  Enjoy (we often have this as we are going through our Easter baskets before church)!</a:t>
            </a:r>
          </a:p>
          <a:p>
            <a:endParaRPr lang="en-US" dirty="0"/>
          </a:p>
          <a:p>
            <a:r>
              <a:rPr lang="en-US" dirty="0"/>
              <a:t>❤️ </a:t>
            </a:r>
            <a:r>
              <a:rPr lang="en-US" i="1" dirty="0"/>
              <a:t>This recipe is from Aunt Norma </a:t>
            </a:r>
            <a:r>
              <a:rPr lang="en-US" i="1" dirty="0" err="1"/>
              <a:t>Heiser</a:t>
            </a:r>
            <a:r>
              <a:rPr lang="en-US" i="1" dirty="0"/>
              <a:t> </a:t>
            </a:r>
            <a:r>
              <a:rPr lang="en-US" dirty="0"/>
              <a:t>❤️ </a:t>
            </a:r>
          </a:p>
          <a:p>
            <a:endParaRPr lang="en-US" dirty="0"/>
          </a:p>
          <a:p>
            <a:endParaRPr lang="en-US" dirty="0"/>
          </a:p>
          <a:p>
            <a:endParaRPr lang="en-US" dirty="0"/>
          </a:p>
        </p:txBody>
      </p:sp>
    </p:spTree>
    <p:extLst>
      <p:ext uri="{BB962C8B-B14F-4D97-AF65-F5344CB8AC3E}">
        <p14:creationId xmlns:p14="http://schemas.microsoft.com/office/powerpoint/2010/main" val="3939910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5DE44D-29E8-7D41-8C59-5DAE1EB84D52}"/>
              </a:ext>
            </a:extLst>
          </p:cNvPr>
          <p:cNvSpPr/>
          <p:nvPr/>
        </p:nvSpPr>
        <p:spPr>
          <a:xfrm>
            <a:off x="183711" y="170644"/>
            <a:ext cx="6526635" cy="5909310"/>
          </a:xfrm>
          <a:prstGeom prst="rect">
            <a:avLst/>
          </a:prstGeom>
        </p:spPr>
        <p:txBody>
          <a:bodyPr wrap="square">
            <a:spAutoFit/>
          </a:bodyPr>
          <a:lstStyle/>
          <a:p>
            <a:pPr algn="ctr"/>
            <a:r>
              <a:rPr lang="en-US" dirty="0"/>
              <a:t>Crisco Single Crust Pie Crust</a:t>
            </a:r>
          </a:p>
          <a:p>
            <a:endParaRPr lang="en-US" dirty="0"/>
          </a:p>
          <a:p>
            <a:r>
              <a:rPr lang="en-US" dirty="0"/>
              <a:t>1 1/3 cups sifted regular flour</a:t>
            </a:r>
          </a:p>
          <a:p>
            <a:r>
              <a:rPr lang="en-US" dirty="0"/>
              <a:t>½ t salt</a:t>
            </a:r>
          </a:p>
          <a:p>
            <a:r>
              <a:rPr lang="en-US" dirty="0"/>
              <a:t>½ cup Crisco</a:t>
            </a:r>
          </a:p>
          <a:p>
            <a:r>
              <a:rPr lang="en-US" dirty="0"/>
              <a:t>3 T cold water</a:t>
            </a:r>
          </a:p>
          <a:p>
            <a:endParaRPr lang="en-US" dirty="0"/>
          </a:p>
          <a:p>
            <a:r>
              <a:rPr lang="en-US" dirty="0"/>
              <a:t>Preheat over to 425 degrees.  Sift flour before measuring.  Spoon lightly into measuring cup and level without shaking or packing down.  Combine flour and salt in a mixing bowl.  With a pastry blender or two knives cut in Crisco until uniform.  Mixture should be fairly course.  Sprinkle with water, a tablespoon at a time.  Toss with a fork.  Work dough into a firm ball with your hands.  Press dough into a flat circle with smooth edges.  On a lightly floured surface, roll dough into a circle about 1 ½ inches larger than the pie plate.  Gently ease the dough into plate, being careful not to stretch the dough.  Fold under to make edge.  For single crust pie prick sides and bottom even with a fork.  Bake for 10-15 minutes until browned.</a:t>
            </a:r>
          </a:p>
          <a:p>
            <a:endParaRPr lang="en-US" dirty="0"/>
          </a:p>
          <a:p>
            <a:r>
              <a:rPr lang="en-US" dirty="0"/>
              <a:t>❤️ </a:t>
            </a:r>
            <a:r>
              <a:rPr lang="en-US" i="1" dirty="0"/>
              <a:t>This recipe is from Mom </a:t>
            </a:r>
            <a:r>
              <a:rPr lang="en-US" i="1" dirty="0" err="1"/>
              <a:t>Mahaney</a:t>
            </a:r>
            <a:r>
              <a:rPr lang="en-US" i="1" dirty="0"/>
              <a:t> </a:t>
            </a:r>
            <a:r>
              <a:rPr lang="en-US" dirty="0"/>
              <a:t>❤️ </a:t>
            </a:r>
          </a:p>
        </p:txBody>
      </p:sp>
    </p:spTree>
    <p:extLst>
      <p:ext uri="{BB962C8B-B14F-4D97-AF65-F5344CB8AC3E}">
        <p14:creationId xmlns:p14="http://schemas.microsoft.com/office/powerpoint/2010/main" val="2913451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0878E7-A59F-9B49-A609-554E10ED9BCA}"/>
              </a:ext>
            </a:extLst>
          </p:cNvPr>
          <p:cNvSpPr/>
          <p:nvPr/>
        </p:nvSpPr>
        <p:spPr>
          <a:xfrm>
            <a:off x="170873" y="101752"/>
            <a:ext cx="6622472" cy="9110186"/>
          </a:xfrm>
          <a:prstGeom prst="rect">
            <a:avLst/>
          </a:prstGeom>
        </p:spPr>
        <p:txBody>
          <a:bodyPr wrap="square">
            <a:spAutoFit/>
          </a:bodyPr>
          <a:lstStyle/>
          <a:p>
            <a:pPr algn="ctr"/>
            <a:r>
              <a:rPr lang="en-US" sz="1600" dirty="0"/>
              <a:t>French Silk Pie</a:t>
            </a:r>
          </a:p>
          <a:p>
            <a:pPr algn="ctr"/>
            <a:endParaRPr lang="en-US" sz="1600" dirty="0"/>
          </a:p>
          <a:p>
            <a:r>
              <a:rPr lang="en-US" sz="1400" dirty="0"/>
              <a:t>1 cup butter softened</a:t>
            </a:r>
          </a:p>
          <a:p>
            <a:r>
              <a:rPr lang="en-US" sz="1400" dirty="0"/>
              <a:t>1 cup sugar</a:t>
            </a:r>
          </a:p>
          <a:p>
            <a:r>
              <a:rPr lang="en-US" sz="1400" dirty="0"/>
              <a:t>3 squares unsweetened chocolate – melted and cooled</a:t>
            </a:r>
          </a:p>
          <a:p>
            <a:r>
              <a:rPr lang="en-US" sz="1400" dirty="0"/>
              <a:t>1 t vanilla</a:t>
            </a:r>
          </a:p>
          <a:p>
            <a:r>
              <a:rPr lang="en-US" sz="1400" dirty="0"/>
              <a:t>4 eggs</a:t>
            </a:r>
          </a:p>
          <a:p>
            <a:r>
              <a:rPr lang="en-US" sz="1400" dirty="0"/>
              <a:t>1 9-inch baked pie shell</a:t>
            </a:r>
          </a:p>
          <a:p>
            <a:r>
              <a:rPr lang="en-US" sz="1400" dirty="0"/>
              <a:t>Whipped Cream</a:t>
            </a:r>
          </a:p>
          <a:p>
            <a:r>
              <a:rPr lang="en-US" sz="1400" dirty="0"/>
              <a:t>Jelly Beans</a:t>
            </a:r>
          </a:p>
          <a:p>
            <a:endParaRPr lang="en-US" sz="1600" dirty="0"/>
          </a:p>
          <a:p>
            <a:r>
              <a:rPr lang="en-US" sz="1400" dirty="0"/>
              <a:t>Cream butter and sugar.  Add chocolate and vanilla.  Add 2 eggs.  Beat at high speed on electric mixer for five minutes.  Add 2 more eggs.  Beat at high speed for 5 minutes.  Pour into pie shells.  Refrigerate at least 6 hours or overnight.  Add whipped cream before serving and then top with jelly beans!</a:t>
            </a:r>
          </a:p>
          <a:p>
            <a:endParaRPr lang="en-US" sz="1400" dirty="0"/>
          </a:p>
          <a:p>
            <a:r>
              <a:rPr lang="en-US" sz="1400" dirty="0"/>
              <a:t>Note: Be sure to beat the specified time … it’s the beating that makes the silk!</a:t>
            </a:r>
          </a:p>
          <a:p>
            <a:endParaRPr lang="en-US" sz="1400" dirty="0"/>
          </a:p>
          <a:p>
            <a:pPr algn="ctr"/>
            <a:r>
              <a:rPr lang="en-US" sz="1600" dirty="0"/>
              <a:t>Coconut Cream Pie</a:t>
            </a:r>
          </a:p>
          <a:p>
            <a:pPr algn="ctr"/>
            <a:endParaRPr lang="en-US" sz="1400" dirty="0"/>
          </a:p>
          <a:p>
            <a:r>
              <a:rPr lang="en-US" sz="1400" dirty="0"/>
              <a:t>9 inch baked pie shell</a:t>
            </a:r>
          </a:p>
          <a:p>
            <a:r>
              <a:rPr lang="en-US" sz="1400" dirty="0"/>
              <a:t>2/3 cup of sugar</a:t>
            </a:r>
          </a:p>
          <a:p>
            <a:r>
              <a:rPr lang="en-US" sz="1400" dirty="0"/>
              <a:t>¼ cup of corn starch</a:t>
            </a:r>
          </a:p>
          <a:p>
            <a:r>
              <a:rPr lang="en-US" sz="1400" dirty="0"/>
              <a:t>½ t salt</a:t>
            </a:r>
          </a:p>
          <a:p>
            <a:r>
              <a:rPr lang="en-US" sz="1400" dirty="0"/>
              <a:t>3 cups of whole milk</a:t>
            </a:r>
          </a:p>
          <a:p>
            <a:r>
              <a:rPr lang="en-US" sz="1400" dirty="0"/>
              <a:t>4 egg yolks slightly beaten</a:t>
            </a:r>
          </a:p>
          <a:p>
            <a:r>
              <a:rPr lang="en-US" sz="1400" dirty="0"/>
              <a:t>2 T butter, softened</a:t>
            </a:r>
          </a:p>
          <a:p>
            <a:r>
              <a:rPr lang="en-US" sz="1400" dirty="0"/>
              <a:t>2 t vanilla</a:t>
            </a:r>
          </a:p>
          <a:p>
            <a:r>
              <a:rPr lang="en-US" sz="1400" dirty="0"/>
              <a:t>1 cup of coconut (separated into ¾ cup and ¼ cup; toast the ¼ cup in the oven until brown)</a:t>
            </a:r>
          </a:p>
          <a:p>
            <a:r>
              <a:rPr lang="en-US" sz="1400" dirty="0"/>
              <a:t>Jelly Beans</a:t>
            </a:r>
          </a:p>
          <a:p>
            <a:endParaRPr lang="en-US" sz="1600" dirty="0"/>
          </a:p>
          <a:p>
            <a:r>
              <a:rPr lang="en-US" sz="1400" dirty="0"/>
              <a:t>Stir together sugar, cornstarch and salt in a saucepan.  Blend milk and egg yolks, gradually stir into sugar mixture.  Cook over medium heat, stirring constantly until mixture thickens and boils.  Boil and stir for one minute.  Remove from heat.  Blend in butter and vanilla.  Stir in ¾ cup coconut.  Pour into baked pie shell.  Press plastic wrap into filling.  Chill pie at least 2 hours.  Put toasted coconut and jelly beans on top before serving.</a:t>
            </a:r>
          </a:p>
          <a:p>
            <a:endParaRPr lang="en-US" sz="1400" dirty="0"/>
          </a:p>
          <a:p>
            <a:r>
              <a:rPr lang="en-US" sz="1400" dirty="0"/>
              <a:t>❤️ </a:t>
            </a:r>
            <a:r>
              <a:rPr lang="en-US" sz="1400" i="1" dirty="0"/>
              <a:t>These recipes are from Mom </a:t>
            </a:r>
            <a:r>
              <a:rPr lang="en-US" sz="1400" i="1" dirty="0" err="1"/>
              <a:t>Mahaney</a:t>
            </a:r>
            <a:r>
              <a:rPr lang="en-US" sz="1400" i="1" dirty="0"/>
              <a:t> </a:t>
            </a:r>
            <a:r>
              <a:rPr lang="en-US" sz="1400" dirty="0"/>
              <a:t>❤️ </a:t>
            </a:r>
          </a:p>
        </p:txBody>
      </p:sp>
    </p:spTree>
    <p:extLst>
      <p:ext uri="{BB962C8B-B14F-4D97-AF65-F5344CB8AC3E}">
        <p14:creationId xmlns:p14="http://schemas.microsoft.com/office/powerpoint/2010/main" val="38355401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77</TotalTime>
  <Words>959</Words>
  <Application>Microsoft Macintosh PowerPoint</Application>
  <PresentationFormat>Letter Paper (8.5x11 in)</PresentationFormat>
  <Paragraphs>154</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Bradley Hand</vt:lpstr>
      <vt:lpstr>Calibri</vt:lpstr>
      <vt:lpstr>Calibri Light</vt:lpstr>
      <vt:lpstr>Helvetica Neue</vt:lpstr>
      <vt:lpstr>Times New Roman</vt:lpstr>
      <vt:lpstr>Office Theme</vt:lpstr>
      <vt:lpstr>Easter Brunch Menu</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12</cp:revision>
  <dcterms:created xsi:type="dcterms:W3CDTF">2018-03-22T11:24:59Z</dcterms:created>
  <dcterms:modified xsi:type="dcterms:W3CDTF">2018-03-25T23:50:31Z</dcterms:modified>
</cp:coreProperties>
</file>